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3C2CE497-8F1B-4837-A491-98161E99114E}" type="datetimeFigureOut">
              <a:rPr lang="en-US" smtClean="0"/>
              <a:t>7/24/2013</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A0C9D5A5-D684-490E-8B1C-E259A52B7BC7}"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2CE497-8F1B-4837-A491-98161E99114E}" type="datetimeFigureOut">
              <a:rPr lang="en-US" smtClean="0"/>
              <a:t>7/24/2013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C9D5A5-D684-490E-8B1C-E259A52B7BC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3C2CE497-8F1B-4837-A491-98161E99114E}" type="datetimeFigureOut">
              <a:rPr lang="en-US" smtClean="0"/>
              <a:t>7/24/2013</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A0C9D5A5-D684-490E-8B1C-E259A52B7BC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C2CE497-8F1B-4837-A491-98161E99114E}" type="datetimeFigureOut">
              <a:rPr lang="en-US" smtClean="0"/>
              <a:t>7/24/2013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A0C9D5A5-D684-490E-8B1C-E259A52B7BC7}"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3C2CE497-8F1B-4837-A491-98161E99114E}" type="datetimeFigureOut">
              <a:rPr lang="en-US" smtClean="0"/>
              <a:t>7/24/2013</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A0C9D5A5-D684-490E-8B1C-E259A52B7BC7}"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3C2CE497-8F1B-4837-A491-98161E99114E}" type="datetimeFigureOut">
              <a:rPr lang="en-US" smtClean="0"/>
              <a:t>7/24/2013</a:t>
            </a:fld>
            <a:endParaRPr lang="en-US"/>
          </a:p>
        </p:txBody>
      </p:sp>
      <p:sp>
        <p:nvSpPr>
          <p:cNvPr id="10" name="Slide Number Placeholder 9"/>
          <p:cNvSpPr>
            <a:spLocks noGrp="1"/>
          </p:cNvSpPr>
          <p:nvPr>
            <p:ph type="sldNum" sz="quarter" idx="16"/>
          </p:nvPr>
        </p:nvSpPr>
        <p:spPr/>
        <p:txBody>
          <a:bodyPr rtlCol="0"/>
          <a:lstStyle/>
          <a:p>
            <a:fld id="{A0C9D5A5-D684-490E-8B1C-E259A52B7BC7}"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3C2CE497-8F1B-4837-A491-98161E99114E}" type="datetimeFigureOut">
              <a:rPr lang="en-US" smtClean="0"/>
              <a:t>7/24/2013</a:t>
            </a:fld>
            <a:endParaRPr lang="en-US"/>
          </a:p>
        </p:txBody>
      </p:sp>
      <p:sp>
        <p:nvSpPr>
          <p:cNvPr id="12" name="Slide Number Placeholder 11"/>
          <p:cNvSpPr>
            <a:spLocks noGrp="1"/>
          </p:cNvSpPr>
          <p:nvPr>
            <p:ph type="sldNum" sz="quarter" idx="16"/>
          </p:nvPr>
        </p:nvSpPr>
        <p:spPr/>
        <p:txBody>
          <a:bodyPr rtlCol="0"/>
          <a:lstStyle/>
          <a:p>
            <a:fld id="{A0C9D5A5-D684-490E-8B1C-E259A52B7BC7}"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C2CE497-8F1B-4837-A491-98161E99114E}" type="datetimeFigureOut">
              <a:rPr lang="en-US" smtClean="0"/>
              <a:t>7/24/2013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A0C9D5A5-D684-490E-8B1C-E259A52B7BC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2CE497-8F1B-4837-A491-98161E99114E}" type="datetimeFigureOut">
              <a:rPr lang="en-US" smtClean="0"/>
              <a:t>7/24/2013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A0C9D5A5-D684-490E-8B1C-E259A52B7BC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C2CE497-8F1B-4837-A491-98161E99114E}" type="datetimeFigureOut">
              <a:rPr lang="en-US" smtClean="0"/>
              <a:t>7/24/2013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A0C9D5A5-D684-490E-8B1C-E259A52B7BC7}"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3C2CE497-8F1B-4837-A491-98161E99114E}" type="datetimeFigureOut">
              <a:rPr lang="en-US" smtClean="0"/>
              <a:t>7/24/2013</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A0C9D5A5-D684-490E-8B1C-E259A52B7BC7}"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3C2CE497-8F1B-4837-A491-98161E99114E}" type="datetimeFigureOut">
              <a:rPr lang="en-US" smtClean="0"/>
              <a:t>7/24/2013</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A0C9D5A5-D684-490E-8B1C-E259A52B7BC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Thurgood Marshall's bicentennial address</a:t>
            </a:r>
            <a:endParaRPr lang="en-US" dirty="0"/>
          </a:p>
        </p:txBody>
      </p:sp>
      <p:sp>
        <p:nvSpPr>
          <p:cNvPr id="3" name="Subtitle 2"/>
          <p:cNvSpPr>
            <a:spLocks noGrp="1"/>
          </p:cNvSpPr>
          <p:nvPr>
            <p:ph type="subTitle" idx="1"/>
          </p:nvPr>
        </p:nvSpPr>
        <p:spPr/>
        <p:txBody>
          <a:bodyPr/>
          <a:lstStyle/>
          <a:p>
            <a:r>
              <a:rPr lang="en-US" dirty="0" smtClean="0"/>
              <a:t>One Supreme Court Justice’s Viewpoint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15000" y="304800"/>
            <a:ext cx="2971800" cy="3859481"/>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290946"/>
            <a:ext cx="4890086" cy="3873336"/>
          </a:xfrm>
          <a:prstGeom prst="rect">
            <a:avLst/>
          </a:prstGeom>
        </p:spPr>
      </p:pic>
    </p:spTree>
    <p:extLst>
      <p:ext uri="{BB962C8B-B14F-4D97-AF65-F5344CB8AC3E}">
        <p14:creationId xmlns:p14="http://schemas.microsoft.com/office/powerpoint/2010/main" val="36655465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The Foresight of the Founding Fathers</a:t>
            </a:r>
            <a:endParaRPr lang="en-US" u="sng" dirty="0"/>
          </a:p>
        </p:txBody>
      </p:sp>
      <p:sp>
        <p:nvSpPr>
          <p:cNvPr id="3" name="Content Placeholder 2"/>
          <p:cNvSpPr>
            <a:spLocks noGrp="1"/>
          </p:cNvSpPr>
          <p:nvPr>
            <p:ph sz="quarter" idx="1"/>
          </p:nvPr>
        </p:nvSpPr>
        <p:spPr/>
        <p:txBody>
          <a:bodyPr>
            <a:normAutofit lnSpcReduction="10000"/>
          </a:bodyPr>
          <a:lstStyle/>
          <a:p>
            <a:r>
              <a:rPr lang="en-US" dirty="0" smtClean="0"/>
              <a:t>Thurgood Marshall does not seem all that impressed with the wisdom of the Founding Fathers, who allowed slavery, sexism, and other forms of injustice to persist.</a:t>
            </a:r>
          </a:p>
          <a:p>
            <a:r>
              <a:rPr lang="en-US" dirty="0" smtClean="0"/>
              <a:t>He finds the Constitution without a Bill of Rights to be unsatisfactory – as many Antifederalist would have agreed. </a:t>
            </a:r>
          </a:p>
          <a:p>
            <a:r>
              <a:rPr lang="en-US" dirty="0" smtClean="0"/>
              <a:t>He gives credit to the reformers who ended slavery, gave African-Americans and women the right to vote, and changed the Constitution for the better. </a:t>
            </a:r>
            <a:endParaRPr lang="en-US" dirty="0"/>
          </a:p>
        </p:txBody>
      </p:sp>
    </p:spTree>
    <p:extLst>
      <p:ext uri="{BB962C8B-B14F-4D97-AF65-F5344CB8AC3E}">
        <p14:creationId xmlns:p14="http://schemas.microsoft.com/office/powerpoint/2010/main" val="32571287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Failures of the Constitution?</a:t>
            </a:r>
            <a:endParaRPr lang="en-US" u="sng" dirty="0"/>
          </a:p>
        </p:txBody>
      </p:sp>
      <p:sp>
        <p:nvSpPr>
          <p:cNvPr id="3" name="Content Placeholder 2"/>
          <p:cNvSpPr>
            <a:spLocks noGrp="1"/>
          </p:cNvSpPr>
          <p:nvPr>
            <p:ph sz="quarter" idx="1"/>
          </p:nvPr>
        </p:nvSpPr>
        <p:spPr/>
        <p:txBody>
          <a:bodyPr/>
          <a:lstStyle/>
          <a:p>
            <a:r>
              <a:rPr lang="en-US" dirty="0" smtClean="0"/>
              <a:t>Slaves were not viewed as people and slavery was allowed. </a:t>
            </a:r>
          </a:p>
          <a:p>
            <a:r>
              <a:rPr lang="en-US" dirty="0" smtClean="0"/>
              <a:t>Women were not allowed to vote; indeed, most Americans could not vote.</a:t>
            </a:r>
          </a:p>
          <a:p>
            <a:r>
              <a:rPr lang="en-US" dirty="0"/>
              <a:t> </a:t>
            </a:r>
            <a:r>
              <a:rPr lang="en-US" dirty="0" smtClean="0"/>
              <a:t>The international slave trade, or “The Middle Passage” was allowed to continue. </a:t>
            </a:r>
          </a:p>
          <a:p>
            <a:r>
              <a:rPr lang="en-US" dirty="0" smtClean="0"/>
              <a:t>There was no Bill of Rights in the original document, meaning that all individual rights were insecure. </a:t>
            </a:r>
            <a:endParaRPr lang="en-US" dirty="0"/>
          </a:p>
        </p:txBody>
      </p:sp>
    </p:spTree>
    <p:extLst>
      <p:ext uri="{BB962C8B-B14F-4D97-AF65-F5344CB8AC3E}">
        <p14:creationId xmlns:p14="http://schemas.microsoft.com/office/powerpoint/2010/main" val="42470664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Slavery: S-L-A-V-E-R-Y</a:t>
            </a:r>
            <a:endParaRPr lang="en-US" u="sng" dirty="0"/>
          </a:p>
        </p:txBody>
      </p:sp>
      <p:sp>
        <p:nvSpPr>
          <p:cNvPr id="3" name="Content Placeholder 2"/>
          <p:cNvSpPr>
            <a:spLocks noGrp="1"/>
          </p:cNvSpPr>
          <p:nvPr>
            <p:ph sz="quarter" idx="1"/>
          </p:nvPr>
        </p:nvSpPr>
        <p:spPr/>
        <p:txBody>
          <a:bodyPr/>
          <a:lstStyle/>
          <a:p>
            <a:r>
              <a:rPr lang="en-US" dirty="0" smtClean="0"/>
              <a:t>The Constitution specifically mentions slavery on three occasions, but the Framers of the Constitution never used the word slavery, because they recognized the hypocrisy of creating a nation based on liberty which allowed slavery…</a:t>
            </a:r>
          </a:p>
          <a:p>
            <a:pPr marL="880110" lvl="1" indent="-514350">
              <a:buFont typeface="+mj-lt"/>
              <a:buAutoNum type="arabicPeriod"/>
            </a:pPr>
            <a:r>
              <a:rPr lang="en-US" dirty="0" smtClean="0"/>
              <a:t>The Three-Fifths Compromise for representation.</a:t>
            </a:r>
          </a:p>
          <a:p>
            <a:pPr marL="880110" lvl="1" indent="-514350">
              <a:buFont typeface="+mj-lt"/>
              <a:buAutoNum type="arabicPeriod"/>
            </a:pPr>
            <a:r>
              <a:rPr lang="en-US" dirty="0" smtClean="0"/>
              <a:t>The Fugitive Slave Act.</a:t>
            </a:r>
          </a:p>
          <a:p>
            <a:pPr marL="880110" lvl="1" indent="-514350">
              <a:buFont typeface="+mj-lt"/>
              <a:buAutoNum type="arabicPeriod"/>
            </a:pPr>
            <a:r>
              <a:rPr lang="en-US" dirty="0" smtClean="0"/>
              <a:t>The International Slave Trade – which could not be banned until the year 1808.  (Happily, it was.) </a:t>
            </a:r>
          </a:p>
        </p:txBody>
      </p:sp>
    </p:spTree>
    <p:extLst>
      <p:ext uri="{BB962C8B-B14F-4D97-AF65-F5344CB8AC3E}">
        <p14:creationId xmlns:p14="http://schemas.microsoft.com/office/powerpoint/2010/main" val="14866134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Gouvernour</a:t>
            </a:r>
            <a:r>
              <a:rPr lang="en-US" dirty="0"/>
              <a:t> </a:t>
            </a:r>
            <a:r>
              <a:rPr lang="en-US" dirty="0" smtClean="0"/>
              <a:t>Morris of Pennsylvania</a:t>
            </a:r>
            <a:endParaRPr lang="en-US" dirty="0"/>
          </a:p>
        </p:txBody>
      </p:sp>
      <p:sp>
        <p:nvSpPr>
          <p:cNvPr id="3" name="Content Placeholder 2"/>
          <p:cNvSpPr>
            <a:spLocks noGrp="1"/>
          </p:cNvSpPr>
          <p:nvPr>
            <p:ph sz="quarter" idx="1"/>
          </p:nvPr>
        </p:nvSpPr>
        <p:spPr/>
        <p:txBody>
          <a:bodyPr>
            <a:normAutofit fontScale="85000" lnSpcReduction="10000"/>
          </a:bodyPr>
          <a:lstStyle/>
          <a:p>
            <a:pPr marL="0" indent="0">
              <a:buNone/>
            </a:pPr>
            <a:r>
              <a:rPr lang="en-US" dirty="0" smtClean="0"/>
              <a:t>Thurgood Marshall singles out </a:t>
            </a:r>
            <a:r>
              <a:rPr lang="en-US" dirty="0" err="1" smtClean="0"/>
              <a:t>Gouvernour</a:t>
            </a:r>
            <a:r>
              <a:rPr lang="en-US" dirty="0" smtClean="0"/>
              <a:t> Morris of Pennsylvania as an example of the hypocrisy of the Founding Fathers.  Morris was opposed to slavery, and fought against it during the Constitutional Convention.  But he capitulated in the end, and the Constitution itself, with all of it’s acquiescence to slavery, was written with his pen!</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953001" y="1583266"/>
            <a:ext cx="3796566" cy="4741334"/>
          </a:xfrm>
        </p:spPr>
      </p:pic>
    </p:spTree>
    <p:extLst>
      <p:ext uri="{BB962C8B-B14F-4D97-AF65-F5344CB8AC3E}">
        <p14:creationId xmlns:p14="http://schemas.microsoft.com/office/powerpoint/2010/main" val="42040214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algn="ctr"/>
            <a:r>
              <a:rPr lang="en-US" u="sng" dirty="0" smtClean="0"/>
              <a:t>Activism and the Reconstruction Amendments to the Constitution</a:t>
            </a:r>
            <a:endParaRPr lang="en-US" u="sng" dirty="0"/>
          </a:p>
        </p:txBody>
      </p:sp>
      <p:sp>
        <p:nvSpPr>
          <p:cNvPr id="6" name="Content Placeholder 5"/>
          <p:cNvSpPr>
            <a:spLocks noGrp="1"/>
          </p:cNvSpPr>
          <p:nvPr>
            <p:ph sz="quarter" idx="1"/>
          </p:nvPr>
        </p:nvSpPr>
        <p:spPr/>
        <p:txBody>
          <a:bodyPr>
            <a:normAutofit fontScale="92500" lnSpcReduction="20000"/>
          </a:bodyPr>
          <a:lstStyle/>
          <a:p>
            <a:r>
              <a:rPr lang="en-US" dirty="0" smtClean="0"/>
              <a:t>The 13</a:t>
            </a:r>
            <a:r>
              <a:rPr lang="en-US" baseline="30000" dirty="0" smtClean="0"/>
              <a:t>th</a:t>
            </a:r>
            <a:r>
              <a:rPr lang="en-US" dirty="0" smtClean="0"/>
              <a:t>,14</a:t>
            </a:r>
            <a:r>
              <a:rPr lang="en-US" baseline="30000" dirty="0" smtClean="0"/>
              <a:t>th</a:t>
            </a:r>
            <a:r>
              <a:rPr lang="en-US" dirty="0" smtClean="0"/>
              <a:t>, and 15</a:t>
            </a:r>
            <a:r>
              <a:rPr lang="en-US" baseline="30000" dirty="0" smtClean="0"/>
              <a:t>th</a:t>
            </a:r>
            <a:r>
              <a:rPr lang="en-US" dirty="0" smtClean="0"/>
              <a:t> Amendments are known as the “Reconstruction Amendments.”  After the Civil War, the 13</a:t>
            </a:r>
            <a:r>
              <a:rPr lang="en-US" baseline="30000" dirty="0" smtClean="0"/>
              <a:t>th</a:t>
            </a:r>
            <a:r>
              <a:rPr lang="en-US" dirty="0" smtClean="0"/>
              <a:t> Amendment outlawed slavery, the 14</a:t>
            </a:r>
            <a:r>
              <a:rPr lang="en-US" baseline="30000" dirty="0" smtClean="0"/>
              <a:t>th</a:t>
            </a:r>
            <a:r>
              <a:rPr lang="en-US" dirty="0" smtClean="0"/>
              <a:t> Amendment gave citizenship rights to all men and women born in the United States (including slaves and ex-Confederates but not Native Americans) and the 15</a:t>
            </a:r>
            <a:r>
              <a:rPr lang="en-US" baseline="30000" dirty="0" smtClean="0"/>
              <a:t>th</a:t>
            </a:r>
            <a:r>
              <a:rPr lang="en-US" dirty="0" smtClean="0"/>
              <a:t> Amendment gave African-American men the right to vote. Thurgood Marshall was an activist judge, meaning he used the practice of judicial review to evaluate current laws, and sought to make appropriate changes to the Constitution, which he viewed as a flawed, living document, which could be amended and improved.</a:t>
            </a:r>
            <a:endParaRPr lang="en-US" dirty="0"/>
          </a:p>
        </p:txBody>
      </p:sp>
    </p:spTree>
    <p:extLst>
      <p:ext uri="{BB962C8B-B14F-4D97-AF65-F5344CB8AC3E}">
        <p14:creationId xmlns:p14="http://schemas.microsoft.com/office/powerpoint/2010/main" val="13723987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Celebrating the Living Document</a:t>
            </a:r>
            <a:endParaRPr lang="en-US" dirty="0"/>
          </a:p>
        </p:txBody>
      </p:sp>
      <p:sp>
        <p:nvSpPr>
          <p:cNvPr id="3" name="Content Placeholder 2"/>
          <p:cNvSpPr>
            <a:spLocks noGrp="1"/>
          </p:cNvSpPr>
          <p:nvPr>
            <p:ph sz="quarter" idx="1"/>
          </p:nvPr>
        </p:nvSpPr>
        <p:spPr/>
        <p:txBody>
          <a:bodyPr/>
          <a:lstStyle/>
          <a:p>
            <a:r>
              <a:rPr lang="en-US" dirty="0" smtClean="0"/>
              <a:t>Thurgood Marshall claimed that he would celebrate the Constitution as a “Living Document” and pay special homage to the Bill of Rights, which protects our individual rights and liberties.</a:t>
            </a:r>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5043506" y="1589088"/>
            <a:ext cx="3489287" cy="4572000"/>
          </a:xfrm>
        </p:spPr>
      </p:pic>
    </p:spTree>
    <p:extLst>
      <p:ext uri="{BB962C8B-B14F-4D97-AF65-F5344CB8AC3E}">
        <p14:creationId xmlns:p14="http://schemas.microsoft.com/office/powerpoint/2010/main" val="327976790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22</TotalTime>
  <Words>450</Words>
  <Application>Microsoft Office PowerPoint</Application>
  <PresentationFormat>On-screen Show (4:3)</PresentationFormat>
  <Paragraphs>22</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Median</vt:lpstr>
      <vt:lpstr>Thurgood Marshall's bicentennial address</vt:lpstr>
      <vt:lpstr>The Foresight of the Founding Fathers</vt:lpstr>
      <vt:lpstr>Failures of the Constitution?</vt:lpstr>
      <vt:lpstr>Slavery: S-L-A-V-E-R-Y</vt:lpstr>
      <vt:lpstr>Gouvernour Morris of Pennsylvania</vt:lpstr>
      <vt:lpstr>Activism and the Reconstruction Amendments to the Constitution</vt:lpstr>
      <vt:lpstr>Celebrating the Living Document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Thurgood Marshall's bicentennial address</dc:title>
  <dc:creator>Adam</dc:creator>
  <cp:lastModifiedBy>Adam</cp:lastModifiedBy>
  <cp:revision>3</cp:revision>
  <dcterms:created xsi:type="dcterms:W3CDTF">2013-07-24T11:32:47Z</dcterms:created>
  <dcterms:modified xsi:type="dcterms:W3CDTF">2013-07-24T11:55:03Z</dcterms:modified>
</cp:coreProperties>
</file>